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ource Serif 4 Semi Bold"/>
      <p:regular r:id="rId14"/>
    </p:embeddedFont>
    <p:embeddedFont>
      <p:font typeface="Source Serif 4 Semi Bold"/>
      <p:regular r:id="rId15"/>
    </p:embeddedFont>
    <p:embeddedFont>
      <p:font typeface="Source Serif 4 Semi Bold"/>
      <p:regular r:id="rId16"/>
    </p:embeddedFont>
    <p:embeddedFont>
      <p:font typeface="Source Serif 4 Semi Bold"/>
      <p:regular r:id="rId17"/>
    </p:embeddedFont>
    <p:embeddedFont>
      <p:font typeface="Source Sans 3"/>
      <p:regular r:id="rId18"/>
    </p:embeddedFont>
    <p:embeddedFont>
      <p:font typeface="Source Sans 3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88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870240"/>
            <a:ext cx="1831777" cy="11906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61003" y="2840355"/>
            <a:ext cx="5052774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Meesho Operations Case Study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837724" y="546092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611314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4F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Logistics &amp; Seller Onboarding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Consulting-style Analysis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242" y="802243"/>
            <a:ext cx="5326618" cy="665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Problem Statement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92242" y="2062282"/>
            <a:ext cx="7606665" cy="2159079"/>
          </a:xfrm>
          <a:prstGeom prst="roundRect">
            <a:avLst>
              <a:gd name="adj" fmla="val 677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1762" y="2062282"/>
            <a:ext cx="121920" cy="2159079"/>
          </a:xfrm>
          <a:prstGeom prst="roundRect">
            <a:avLst>
              <a:gd name="adj" fmla="val 77987"/>
            </a:avLst>
          </a:prstGeom>
          <a:solidFill>
            <a:srgbClr val="BE49DF"/>
          </a:solidFill>
          <a:ln/>
        </p:spPr>
      </p:sp>
      <p:sp>
        <p:nvSpPr>
          <p:cNvPr id="5" name="Text 3"/>
          <p:cNvSpPr/>
          <p:nvPr/>
        </p:nvSpPr>
        <p:spPr>
          <a:xfrm>
            <a:off x="1140500" y="2319099"/>
            <a:ext cx="296679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Logistics Inefficiencies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140500" y="2878336"/>
            <a:ext cx="7001589" cy="10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fulfillment costs and delivery delays are constraining Meesho's ability to compete with established players like Amazon and Flipkart in the Indian market.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2242" y="4447699"/>
            <a:ext cx="7606665" cy="1797010"/>
          </a:xfrm>
          <a:prstGeom prst="roundRect">
            <a:avLst>
              <a:gd name="adj" fmla="val 814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1762" y="4447699"/>
            <a:ext cx="121920" cy="1797010"/>
          </a:xfrm>
          <a:prstGeom prst="roundRect">
            <a:avLst>
              <a:gd name="adj" fmla="val 77987"/>
            </a:avLst>
          </a:prstGeom>
          <a:solidFill>
            <a:srgbClr val="BE49DF"/>
          </a:solidFill>
          <a:ln/>
        </p:spPr>
      </p:sp>
      <p:sp>
        <p:nvSpPr>
          <p:cNvPr id="9" name="Text 7"/>
          <p:cNvSpPr/>
          <p:nvPr/>
        </p:nvSpPr>
        <p:spPr>
          <a:xfrm>
            <a:off x="1140500" y="4704517"/>
            <a:ext cx="362973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Seller Onboarding Drop-offs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140500" y="5263753"/>
            <a:ext cx="7001589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Complex registration processes and lengthy verification procedures result in significant seller attrition during the onboarding journey.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2242" y="6499384"/>
            <a:ext cx="7606665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operational challenges directly impact revenue growth potential and market competitiveness in India's rapidly expanding social commerce sector.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8739" y="2062282"/>
            <a:ext cx="4563785" cy="45637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484" y="826413"/>
            <a:ext cx="7499033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Market Context &amp; Benchmarking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2484" y="2474476"/>
            <a:ext cx="3637836" cy="3067050"/>
          </a:xfrm>
          <a:prstGeom prst="roundRect">
            <a:avLst>
              <a:gd name="adj" fmla="val 305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3346" y="2705338"/>
            <a:ext cx="300001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Social Commerce Boom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53346" y="3167539"/>
            <a:ext cx="3176111" cy="1785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India's social commerce market is projected to reach $70B by 2025, driven by increasing smartphone penetration and social media adoption in tier-2/3 cities.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562" y="2474476"/>
            <a:ext cx="3637955" cy="3067050"/>
          </a:xfrm>
          <a:prstGeom prst="roundRect">
            <a:avLst>
              <a:gd name="adj" fmla="val 305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4424" y="2705338"/>
            <a:ext cx="295382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Competitive Landscape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14424" y="3167539"/>
            <a:ext cx="3176230" cy="2143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Amazon and Flipkart dominate with sophisticated logistics networks. Newer players like Dealshare and BulkMandi are gaining ground with localized approaches.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22484" y="5764768"/>
            <a:ext cx="7499033" cy="1638300"/>
          </a:xfrm>
          <a:prstGeom prst="roundRect">
            <a:avLst>
              <a:gd name="adj" fmla="val 572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3346" y="5995630"/>
            <a:ext cx="262675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Infrastructure Gap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53346" y="6457831"/>
            <a:ext cx="7037308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Meesho's logistics capabilities lag behind competitors, particularly in last-mile delivery and seller support systems, creating operational bottlenecks.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6594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SWOT Analysis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812131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837724" y="2549128"/>
            <a:ext cx="2888337" cy="2096095"/>
          </a:xfrm>
          <a:prstGeom prst="roundRect">
            <a:avLst>
              <a:gd name="adj" fmla="val 383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36796" y="2748201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Strength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36796" y="3221236"/>
            <a:ext cx="2490192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Meesho benefits from a huge reseller network, low-cost model, and deep Tier-2/3 market penetration.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837724" y="4836676"/>
            <a:ext cx="2888337" cy="1789867"/>
          </a:xfrm>
          <a:prstGeom prst="roundRect">
            <a:avLst>
              <a:gd name="adj" fmla="val 449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36796" y="5035748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Weaknesses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36796" y="5508784"/>
            <a:ext cx="2490192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struggles with limited control over logistics and heavy reliance on cash-on-delivery.</a:t>
            </a:r>
            <a:endParaRPr lang="en-US" sz="1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437" y="2923580"/>
            <a:ext cx="4992648" cy="3328392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10919579" y="2549128"/>
            <a:ext cx="2888337" cy="1789867"/>
          </a:xfrm>
          <a:prstGeom prst="roundRect">
            <a:avLst>
              <a:gd name="adj" fmla="val 449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118652" y="2748201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Oppotunities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118652" y="3221236"/>
            <a:ext cx="2490192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There’s rising demand in rural e-commerce and growing adoption of digital payments.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0919579" y="4530447"/>
            <a:ext cx="2888337" cy="2096095"/>
          </a:xfrm>
          <a:prstGeom prst="roundRect">
            <a:avLst>
              <a:gd name="adj" fmla="val 383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118652" y="472952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Threats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118652" y="5202555"/>
            <a:ext cx="2490192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competition from Amazon/Flipkart and increasing logistics expenses pose risks.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37724" y="7057311"/>
            <a:ext cx="1295495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746" y="648057"/>
            <a:ext cx="4436150" cy="554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Insights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24746" y="1673781"/>
            <a:ext cx="4169807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35%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1800582" y="2531388"/>
            <a:ext cx="2218015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Seller Drop-off Rate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24746" y="2921675"/>
            <a:ext cx="416980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During onboarding process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230178" y="1673781"/>
            <a:ext cx="4169926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18%</a:t>
            </a:r>
            <a:endParaRPr lang="en-US" sz="4850" dirty="0"/>
          </a:p>
        </p:txBody>
      </p:sp>
      <p:sp>
        <p:nvSpPr>
          <p:cNvPr id="7" name="Text 5"/>
          <p:cNvSpPr/>
          <p:nvPr/>
        </p:nvSpPr>
        <p:spPr>
          <a:xfrm>
            <a:off x="6129218" y="2531388"/>
            <a:ext cx="2371725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Higher Logistics Costs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230178" y="2921675"/>
            <a:ext cx="416992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Versus industry benchmark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635728" y="1673781"/>
            <a:ext cx="4169807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4.2</a:t>
            </a:r>
            <a:endParaRPr lang="en-US" sz="4850" dirty="0"/>
          </a:p>
        </p:txBody>
      </p:sp>
      <p:sp>
        <p:nvSpPr>
          <p:cNvPr id="10" name="Text 8"/>
          <p:cNvSpPr/>
          <p:nvPr/>
        </p:nvSpPr>
        <p:spPr>
          <a:xfrm>
            <a:off x="10530364" y="2531388"/>
            <a:ext cx="238041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Average Delivery Days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35728" y="2921675"/>
            <a:ext cx="4169807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Compared to 2.5 for competitors</a:t>
            </a:r>
            <a:endParaRPr lang="en-US" sz="14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746" y="3647480"/>
            <a:ext cx="5008364" cy="300501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24746" y="6864548"/>
            <a:ext cx="626054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Seller onboarding completion rates show significant drop-off at verification and documentation stages, indicating process friction points.</a:t>
            </a:r>
            <a:endParaRPr lang="en-US" sz="14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730" y="3647480"/>
            <a:ext cx="5008364" cy="300501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52730" y="6864548"/>
            <a:ext cx="626054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Logistics cost analysis reveals inefficiencies in last-mile delivery and warehousing operations compared to industry leaders.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788" y="980837"/>
            <a:ext cx="7421880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Recommendations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0788" y="2014180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300788" y="2379107"/>
            <a:ext cx="364128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6" name="Text 3"/>
          <p:cNvSpPr/>
          <p:nvPr/>
        </p:nvSpPr>
        <p:spPr>
          <a:xfrm>
            <a:off x="6300788" y="2556391"/>
            <a:ext cx="339030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Micro-fulfillment Centers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300788" y="3037999"/>
            <a:ext cx="3641288" cy="1860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localized fulfillment hubs in tier-2/3 cities to reduce delivery times and logistics costs while improving seller proximity to inventory.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174724" y="2014180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10174724" y="2379107"/>
            <a:ext cx="364128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0" name="Text 7"/>
          <p:cNvSpPr/>
          <p:nvPr/>
        </p:nvSpPr>
        <p:spPr>
          <a:xfrm>
            <a:off x="10174724" y="2556391"/>
            <a:ext cx="3151703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Digital KYC Onboarding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174724" y="3037999"/>
            <a:ext cx="3641288" cy="1488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AI-powered document verification and streamlined digital onboarding to reduce seller drop-off rates and accelerate time-to-market.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00788" y="5306020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300788" y="5670947"/>
            <a:ext cx="7515225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4" name="Text 11"/>
          <p:cNvSpPr/>
          <p:nvPr/>
        </p:nvSpPr>
        <p:spPr>
          <a:xfrm>
            <a:off x="6300788" y="5848231"/>
            <a:ext cx="376380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COD &amp; Returns Optimization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300788" y="6329839"/>
            <a:ext cx="7515225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 cash-on-delivery processing and reverse logistics capabilities to improve customer satisfaction and operational efficiency.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649843"/>
            <a:ext cx="5823228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Financial Impact &amp; Roadmap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825823" y="2677478"/>
            <a:ext cx="2179915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8-10%</a:t>
            </a:r>
            <a:endParaRPr lang="en-US" sz="3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6627" y="1569839"/>
            <a:ext cx="2658547" cy="26585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5941" y="4449842"/>
            <a:ext cx="219991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Logistics Cost Savings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27008" y="4816673"/>
            <a:ext cx="4177784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Expected reduction through micro-fulfillment optimization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25064" y="2677478"/>
            <a:ext cx="2179915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20%</a:t>
            </a:r>
            <a:endParaRPr lang="en-US" sz="3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67" y="1569839"/>
            <a:ext cx="2658547" cy="26585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94321" y="4449842"/>
            <a:ext cx="2641521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Onboarding Improvement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226248" y="4816673"/>
            <a:ext cx="41777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Projected increase in seller completion rates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0624304" y="2677478"/>
            <a:ext cx="2179915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6</a:t>
            </a:r>
            <a:endParaRPr lang="en-US" sz="3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108" y="1569839"/>
            <a:ext cx="2658547" cy="265854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92978" y="4449842"/>
            <a:ext cx="2442805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Months Implementation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9625489" y="4816673"/>
            <a:ext cx="417778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Timeline for pilot to full-scale deployment</a:t>
            </a:r>
            <a:endParaRPr lang="en-US" sz="13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08" y="5583198"/>
            <a:ext cx="4325422" cy="70889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04173" y="646926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Pilot Phase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004173" y="6836093"/>
            <a:ext cx="3971092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 solutions in 3-5 key markets to validate approach and refine operations</a:t>
            </a:r>
            <a:endParaRPr lang="en-US" sz="13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430" y="5583198"/>
            <a:ext cx="4325422" cy="70889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329595" y="646926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Analyze &amp; Optimize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5329595" y="6836093"/>
            <a:ext cx="3971092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Measure performance metrics and iterate based on initial results and feedback</a:t>
            </a:r>
            <a:endParaRPr lang="en-US" sz="13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851" y="5583198"/>
            <a:ext cx="4325422" cy="70889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9655016" y="646926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Scale Nationwide</a:t>
            </a:r>
            <a:endParaRPr lang="en-US" sz="1600" dirty="0"/>
          </a:p>
        </p:txBody>
      </p:sp>
      <p:sp>
        <p:nvSpPr>
          <p:cNvPr id="23" name="Text 15"/>
          <p:cNvSpPr/>
          <p:nvPr/>
        </p:nvSpPr>
        <p:spPr>
          <a:xfrm>
            <a:off x="9655016" y="6836093"/>
            <a:ext cx="3971092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Roll out proven solutions across all markets with full operational integration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2025-09-14T18:38:52Z</dcterms:created>
  <dcterms:modified xsi:type="dcterms:W3CDTF">2025-09-14T18:38:52Z</dcterms:modified>
</cp:coreProperties>
</file>